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sldIdLst>
    <p:sldId id="256" r:id="rId3"/>
    <p:sldId id="282" r:id="rId4"/>
    <p:sldId id="305" r:id="rId5"/>
    <p:sldId id="312" r:id="rId6"/>
    <p:sldId id="311" r:id="rId7"/>
    <p:sldId id="319" r:id="rId8"/>
    <p:sldId id="320" r:id="rId9"/>
    <p:sldId id="321" r:id="rId10"/>
    <p:sldId id="31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7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79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4530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6"/>
          <p:cNvSpPr/>
          <p:nvPr/>
        </p:nvSpPr>
        <p:spPr>
          <a:xfrm>
            <a:off x="1719190" y="1089343"/>
            <a:ext cx="6344157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font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For Dec-2022 Mass Production Inspection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1152046" y="361845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Problems Description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36473"/>
              </p:ext>
            </p:extLst>
          </p:nvPr>
        </p:nvGraphicFramePr>
        <p:xfrm>
          <a:off x="531796" y="1025446"/>
          <a:ext cx="11130012" cy="3292553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70365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endParaRPr kumimoji="0" lang="zh-TW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3135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2022.10.01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3135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31357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Korean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47036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ALT customer</a:t>
                      </a:r>
                      <a:r>
                        <a:rPr lang="en-US" altLang="zh-CN" sz="1600" baseline="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request to analyze </a:t>
                      </a:r>
                      <a:r>
                        <a:rPr lang="en-US" altLang="en-US" sz="160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5</a:t>
                      </a:r>
                      <a:r>
                        <a:rPr lang="en-US" altLang="en-US" sz="1600" baseline="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RMA units,</a:t>
                      </a:r>
                      <a:r>
                        <a:rPr lang="en-US" altLang="en-US" sz="1600" dirty="0" smtClean="0"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boot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</a:t>
                      </a:r>
                      <a:endParaRPr lang="en-US" altLang="en-US" sz="1600" dirty="0" smtClean="0"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47036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The root cause is P3V3 power was shorted with GND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47036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Product can not boot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70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Total 5pcs and detail as table below: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47123"/>
              </p:ext>
            </p:extLst>
          </p:nvPr>
        </p:nvGraphicFramePr>
        <p:xfrm>
          <a:off x="531796" y="4473545"/>
          <a:ext cx="11130012" cy="1871836"/>
        </p:xfrm>
        <a:graphic>
          <a:graphicData uri="http://schemas.openxmlformats.org/drawingml/2006/table">
            <a:tbl>
              <a:tblPr/>
              <a:tblGrid>
                <a:gridCol w="1254405">
                  <a:extLst>
                    <a:ext uri="{9D8B030D-6E8A-4147-A177-3AD203B41FA5}">
                      <a16:colId xmlns:a16="http://schemas.microsoft.com/office/drawing/2014/main" val="3659551752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1827615108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488035219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2351776132"/>
                    </a:ext>
                  </a:extLst>
                </a:gridCol>
                <a:gridCol w="1935414">
                  <a:extLst>
                    <a:ext uri="{9D8B030D-6E8A-4147-A177-3AD203B41FA5}">
                      <a16:colId xmlns:a16="http://schemas.microsoft.com/office/drawing/2014/main" val="1029511724"/>
                    </a:ext>
                  </a:extLst>
                </a:gridCol>
                <a:gridCol w="2133951">
                  <a:extLst>
                    <a:ext uri="{9D8B030D-6E8A-4147-A177-3AD203B41FA5}">
                      <a16:colId xmlns:a16="http://schemas.microsoft.com/office/drawing/2014/main" val="3627406738"/>
                    </a:ext>
                  </a:extLst>
                </a:gridCol>
              </a:tblGrid>
              <a:tr h="3687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NG1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NG2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NG3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NG4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NG5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486069"/>
                  </a:ext>
                </a:extLst>
              </a:tr>
              <a:tr h="344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38D57AD8588B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38D57ADA242B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4CD577FFEFFF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38D57ADA046F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38D57AD810F4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877210"/>
                  </a:ext>
                </a:extLst>
              </a:tr>
              <a:tr h="344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2149688001202201093490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2149688001202201206149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2149688001202201069841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2149688001202201204082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2149688001202201072761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399731"/>
                  </a:ext>
                </a:extLst>
              </a:tr>
              <a:tr h="344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Production Date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2022.02.10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2022.04.22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2022.01.07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2022.04.02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2022.01.22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748046"/>
                  </a:ext>
                </a:extLst>
              </a:tr>
              <a:tr h="46831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Issue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boot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No boot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12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1017934" y="390144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060"/>
                </a:solidFill>
                <a:ea typeface="微软雅黑"/>
              </a:rPr>
              <a:t>RMA Analysis Plan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3</a:t>
            </a:fld>
            <a:endParaRPr/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29005"/>
              </p:ext>
            </p:extLst>
          </p:nvPr>
        </p:nvGraphicFramePr>
        <p:xfrm>
          <a:off x="252722" y="941665"/>
          <a:ext cx="11685191" cy="5635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017">
                  <a:extLst>
                    <a:ext uri="{9D8B030D-6E8A-4147-A177-3AD203B41FA5}">
                      <a16:colId xmlns:a16="http://schemas.microsoft.com/office/drawing/2014/main" val="1392414840"/>
                    </a:ext>
                  </a:extLst>
                </a:gridCol>
                <a:gridCol w="1642561">
                  <a:extLst>
                    <a:ext uri="{9D8B030D-6E8A-4147-A177-3AD203B41FA5}">
                      <a16:colId xmlns:a16="http://schemas.microsoft.com/office/drawing/2014/main" val="558262889"/>
                    </a:ext>
                  </a:extLst>
                </a:gridCol>
                <a:gridCol w="4346864">
                  <a:extLst>
                    <a:ext uri="{9D8B030D-6E8A-4147-A177-3AD203B41FA5}">
                      <a16:colId xmlns:a16="http://schemas.microsoft.com/office/drawing/2014/main" val="3383946293"/>
                    </a:ext>
                  </a:extLst>
                </a:gridCol>
                <a:gridCol w="983298">
                  <a:extLst>
                    <a:ext uri="{9D8B030D-6E8A-4147-A177-3AD203B41FA5}">
                      <a16:colId xmlns:a16="http://schemas.microsoft.com/office/drawing/2014/main" val="1224038898"/>
                    </a:ext>
                  </a:extLst>
                </a:gridCol>
                <a:gridCol w="602298">
                  <a:extLst>
                    <a:ext uri="{9D8B030D-6E8A-4147-A177-3AD203B41FA5}">
                      <a16:colId xmlns:a16="http://schemas.microsoft.com/office/drawing/2014/main" val="3335530906"/>
                    </a:ext>
                  </a:extLst>
                </a:gridCol>
                <a:gridCol w="3605153">
                  <a:extLst>
                    <a:ext uri="{9D8B030D-6E8A-4147-A177-3AD203B41FA5}">
                      <a16:colId xmlns:a16="http://schemas.microsoft.com/office/drawing/2014/main" val="189289376"/>
                    </a:ext>
                  </a:extLst>
                </a:gridCol>
              </a:tblGrid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Step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Items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Contents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Owner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Status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Result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71611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Visual</a:t>
                      </a:r>
                      <a:r>
                        <a:rPr lang="en-U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inspection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Inspect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appearance of housing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PD: Van Anh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Wingdings" panose="05000000000000000000" pitchFamily="2" charset="2"/>
                        </a:rPr>
                        <a:t>No damaged or any abnormal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50780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Baking</a:t>
                      </a:r>
                      <a:r>
                        <a:rPr lang="en-U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Baking 24h at 45</a:t>
                      </a:r>
                      <a:r>
                        <a:rPr lang="en-US" altLang="zh-TW" sz="1100" b="0" kern="1200" baseline="300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r>
                        <a:rPr lang="en-US" altLang="zh-TW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en-US" altLang="zh-TW" sz="1100" b="0" kern="1200" baseline="300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PD: Van Anh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N/A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9689655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Re-test</a:t>
                      </a:r>
                      <a:r>
                        <a:rPr lang="en-US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OBA function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Re-test function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at OBA station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OBA: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Tu</a:t>
                      </a:r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5/5 units can not boot 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197142"/>
                  </a:ext>
                </a:extLst>
              </a:tr>
              <a:tr h="43378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Open housing &amp; VI PCBA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Open housing and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inspect PCBA</a:t>
                      </a:r>
                      <a:endParaRPr lang="en-US" sz="1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units are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n’t abnormal.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unit (NG5 sample) was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burnt at R823,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R824,R825, 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R826 locations</a:t>
                      </a:r>
                      <a:r>
                        <a:rPr lang="en-US" sz="11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Therefore, can not further repair and analyze.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474079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Take X-ray</a:t>
                      </a:r>
                      <a:endParaRPr lang="en-US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Take X-ray focus on: U1,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U602, U801, U1101, U1001 locations</a:t>
                      </a:r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ME: Hugo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PASS</a:t>
                      </a:r>
                      <a:endParaRPr lang="en-US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39053"/>
                  </a:ext>
                </a:extLst>
              </a:tr>
              <a:tr h="253725">
                <a:tc rowSpan="5"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Failure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Analysis of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NG1~NG4 samples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Retest FATP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4/4pcs no boot from UK station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108749"/>
                  </a:ext>
                </a:extLst>
              </a:tr>
              <a:tr h="253725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Double check history record production data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 found abnormal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1640279"/>
                  </a:ext>
                </a:extLst>
              </a:tr>
              <a:tr h="874868">
                <a:tc vMerge="1">
                  <a:txBody>
                    <a:bodyPr/>
                    <a:lstStyle/>
                    <a:p>
                      <a:pPr algn="ctr"/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1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Measure impedance, voltage all power supplies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For NG1+NG2:</a:t>
                      </a:r>
                      <a:r>
                        <a:rPr lang="en-US" sz="1100" baseline="0" dirty="0" smtClean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(3.3V) and ETH_DVDD10 (1V) power supplies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was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shorted with GND.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NG3+NG4: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(3.3V) power supply was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shorted with GND.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348225"/>
                  </a:ext>
                </a:extLst>
              </a:tr>
              <a:tr h="793915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- For NG1+NG2 sample: Remove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and m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easure impedance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+ VF of U801 location then compare with OK sample.</a:t>
                      </a:r>
                    </a:p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- For NG3+NG4 sample: Remove &amp; m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easure impedance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+ VF of U1 then compare with OK sample.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For NG1+NG2: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pins of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U801 component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relate to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 and P3V3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power supplies was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shorted.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For NG3+NG4: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pins of</a:t>
                      </a:r>
                      <a:r>
                        <a:rPr lang="en-U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U1 component </a:t>
                      </a:r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relate to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supply was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shorted.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318877"/>
                  </a:ext>
                </a:extLst>
              </a:tr>
              <a:tr h="793915"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- For NG1+NG2 sample: Changed new U801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(RTL8211F)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then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check boot up status.</a:t>
                      </a:r>
                    </a:p>
                    <a:p>
                      <a:pPr algn="l"/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- For NG3+NG4 sample: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Changed new U1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(S905X2 )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then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check boot up status.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PE: Nam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units boot up normal.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453616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smtClean="0">
                          <a:latin typeface="Arial" pitchFamily="34" charset="0"/>
                          <a:cs typeface="Arial" pitchFamily="34" charset="0"/>
                        </a:rPr>
                        <a:t>FATP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Re-test 4 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RMA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 units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at all test stations after changed new U801 and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 U1 material.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PD: Van Anh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units passed all test station.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833990"/>
                  </a:ext>
                </a:extLst>
              </a:tr>
              <a:tr h="25372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OBA test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Test function at OBA station.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>
                          <a:latin typeface="Arial" pitchFamily="34" charset="0"/>
                          <a:cs typeface="Arial" pitchFamily="34" charset="0"/>
                        </a:rPr>
                        <a:t>OBA: </a:t>
                      </a:r>
                      <a:r>
                        <a:rPr lang="en-US" sz="1100" baseline="0" dirty="0" smtClean="0">
                          <a:latin typeface="Arial" pitchFamily="34" charset="0"/>
                          <a:cs typeface="Arial" pitchFamily="34" charset="0"/>
                        </a:rPr>
                        <a:t>Tu</a:t>
                      </a:r>
                      <a:endParaRPr lang="en-U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cs typeface="Arial" pitchFamily="34" charset="0"/>
                        </a:rPr>
                        <a:t>Done</a:t>
                      </a:r>
                      <a:endParaRPr kumimoji="0" lang="en-US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units passed functional test at OBA station.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04449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#2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892095" y="389800"/>
            <a:ext cx="1145540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1476" y="5777453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No found any damaged or abnormal.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3548" y="980622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Check appearance of housing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060313"/>
              </p:ext>
            </p:extLst>
          </p:nvPr>
        </p:nvGraphicFramePr>
        <p:xfrm>
          <a:off x="1496949" y="1584636"/>
          <a:ext cx="9404879" cy="3896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7344">
                  <a:extLst>
                    <a:ext uri="{9D8B030D-6E8A-4147-A177-3AD203B41FA5}">
                      <a16:colId xmlns:a16="http://schemas.microsoft.com/office/drawing/2014/main" val="2305154631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2376620877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552118648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3439567901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3091127326"/>
                    </a:ext>
                  </a:extLst>
                </a:gridCol>
                <a:gridCol w="1661507">
                  <a:extLst>
                    <a:ext uri="{9D8B030D-6E8A-4147-A177-3AD203B41FA5}">
                      <a16:colId xmlns:a16="http://schemas.microsoft.com/office/drawing/2014/main" val="2237108852"/>
                    </a:ext>
                  </a:extLst>
                </a:gridCol>
              </a:tblGrid>
              <a:tr h="330252"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Visual Inspection Outside Housing</a:t>
                      </a:r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159525"/>
                  </a:ext>
                </a:extLst>
              </a:tr>
              <a:tr h="3302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NG1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NG2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NG3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NG4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NG5</a:t>
                      </a:r>
                      <a:endParaRPr lang="en-US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099136"/>
                  </a:ext>
                </a:extLst>
              </a:tr>
              <a:tr h="15825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Top side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05364"/>
                  </a:ext>
                </a:extLst>
              </a:tr>
              <a:tr h="15825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Bot side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63666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2771535" y="2394249"/>
            <a:ext cx="8018847" cy="1419035"/>
            <a:chOff x="2771535" y="2374436"/>
            <a:chExt cx="8018847" cy="14190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71535" y="2374436"/>
              <a:ext cx="1382038" cy="1418767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5161" y="2385481"/>
              <a:ext cx="1397187" cy="140799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5256" y="2374437"/>
              <a:ext cx="1372439" cy="141876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2198" y="2374436"/>
              <a:ext cx="1382038" cy="141876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5598" y="2374437"/>
              <a:ext cx="1364784" cy="1418766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2710352" y="3961068"/>
            <a:ext cx="8080030" cy="1451048"/>
            <a:chOff x="2710352" y="4214337"/>
            <a:chExt cx="8080030" cy="14510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9296" y="4235324"/>
              <a:ext cx="1440099" cy="143006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21015" y="4235324"/>
              <a:ext cx="1444768" cy="143006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56252" y="4235324"/>
              <a:ext cx="1434130" cy="143006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74074" y="4235324"/>
              <a:ext cx="1416364" cy="143006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710352" y="4214337"/>
              <a:ext cx="1431574" cy="1451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85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892431" y="375994"/>
            <a:ext cx="1041400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OBA Function 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#4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3548" y="913364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itchFamily="34" charset="0"/>
              </a:rPr>
              <a:t>Baking 5pcs RMA 24h at </a:t>
            </a:r>
            <a:r>
              <a:rPr lang="en-US" altLang="zh-TW" sz="1400" dirty="0" smtClean="0">
                <a:latin typeface="Arial" pitchFamily="34" charset="0"/>
                <a:cs typeface="Arial" pitchFamily="34" charset="0"/>
              </a:rPr>
              <a:t>45</a:t>
            </a:r>
            <a:r>
              <a:rPr lang="en-US" altLang="zh-TW" sz="1400" baseline="30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en-US" altLang="zh-TW" sz="1400" dirty="0" smtClean="0">
                <a:latin typeface="Arial" pitchFamily="34" charset="0"/>
                <a:cs typeface="Arial" pitchFamily="34" charset="0"/>
              </a:rPr>
              <a:t>C.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Re-test function at OBA station.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661165" y="1652571"/>
            <a:ext cx="6876535" cy="3523939"/>
            <a:chOff x="2819400" y="2247900"/>
            <a:chExt cx="6324600" cy="386514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9400" y="2247900"/>
              <a:ext cx="6324600" cy="345437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570500" y="5775466"/>
              <a:ext cx="2822397" cy="3375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not boot up</a:t>
              </a:r>
              <a:endPara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476" y="5691725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 </a:t>
            </a:r>
            <a:r>
              <a: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5pcs RMA </a:t>
            </a:r>
            <a:r>
              <a:rPr lang="en-US" sz="1400" b="1" dirty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24h in 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45</a:t>
            </a:r>
            <a:r>
              <a:rPr lang="en-US" sz="1400" b="1" baseline="30000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0 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 (Done).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5pcs can not boot up when re-testing at OBA station.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01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223548" y="913364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Open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housing and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inspect PCBA, detail as table below: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612842" y="1526541"/>
          <a:ext cx="10783087" cy="38217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035">
                  <a:extLst>
                    <a:ext uri="{9D8B030D-6E8A-4147-A177-3AD203B41FA5}">
                      <a16:colId xmlns:a16="http://schemas.microsoft.com/office/drawing/2014/main" val="2305154631"/>
                    </a:ext>
                  </a:extLst>
                </a:gridCol>
                <a:gridCol w="1702104">
                  <a:extLst>
                    <a:ext uri="{9D8B030D-6E8A-4147-A177-3AD203B41FA5}">
                      <a16:colId xmlns:a16="http://schemas.microsoft.com/office/drawing/2014/main" val="2376620877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552118648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3439567901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3091127326"/>
                    </a:ext>
                  </a:extLst>
                </a:gridCol>
                <a:gridCol w="1904987">
                  <a:extLst>
                    <a:ext uri="{9D8B030D-6E8A-4147-A177-3AD203B41FA5}">
                      <a16:colId xmlns:a16="http://schemas.microsoft.com/office/drawing/2014/main" val="2237108852"/>
                    </a:ext>
                  </a:extLst>
                </a:gridCol>
              </a:tblGrid>
              <a:tr h="22168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sample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099136"/>
                  </a:ext>
                </a:extLst>
              </a:tr>
              <a:tr h="14704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side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05364"/>
                  </a:ext>
                </a:extLst>
              </a:tr>
              <a:tr h="146687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 side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63666"/>
                  </a:ext>
                </a:extLst>
              </a:tr>
              <a:tr h="57969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Result</a:t>
                      </a:r>
                      <a:endParaRPr lang="en-US" sz="140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Burn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R823, R824, R825, R826 locations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92765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090" y="1874375"/>
            <a:ext cx="1404125" cy="13793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800" y="3347816"/>
            <a:ext cx="1405496" cy="13793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801" y="3351833"/>
            <a:ext cx="1404125" cy="13793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945" y="1879382"/>
            <a:ext cx="1405496" cy="13743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9910" y="3347816"/>
            <a:ext cx="1405496" cy="13793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514" y="1874376"/>
            <a:ext cx="1405496" cy="13793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1892" y="3347817"/>
            <a:ext cx="1405496" cy="13793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2502" y="1874374"/>
            <a:ext cx="1414886" cy="13793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2767" y="3350717"/>
            <a:ext cx="1414886" cy="13793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8966" y="1870013"/>
            <a:ext cx="1414884" cy="1379357"/>
          </a:xfrm>
          <a:prstGeom prst="rect">
            <a:avLst/>
          </a:prstGeom>
        </p:spPr>
      </p:pic>
      <p:sp>
        <p:nvSpPr>
          <p:cNvPr id="17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Visual Inspection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474038" y="2119745"/>
            <a:ext cx="387927" cy="1385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0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23548" y="913364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Due to NG5 sample was burnt at R823,R824, R825, R826 locations </a:t>
            </a:r>
            <a:r>
              <a:rPr lang="en-US" altLang="zh-CN" sz="14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Therefore, can not further repair and analyze.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60057" y="1640960"/>
            <a:ext cx="5380379" cy="3734604"/>
            <a:chOff x="230711" y="1536453"/>
            <a:chExt cx="4515976" cy="3856778"/>
          </a:xfrm>
        </p:grpSpPr>
        <p:grpSp>
          <p:nvGrpSpPr>
            <p:cNvPr id="17" name="Group 16"/>
            <p:cNvGrpSpPr/>
            <p:nvPr/>
          </p:nvGrpSpPr>
          <p:grpSpPr>
            <a:xfrm>
              <a:off x="230711" y="1536453"/>
              <a:ext cx="4515976" cy="1660373"/>
              <a:chOff x="4275602" y="4163524"/>
              <a:chExt cx="1223399" cy="687565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75602" y="4163524"/>
                <a:ext cx="1223399" cy="687565"/>
              </a:xfrm>
              <a:prstGeom prst="rect">
                <a:avLst/>
              </a:prstGeom>
            </p:spPr>
          </p:pic>
          <p:sp>
            <p:nvSpPr>
              <p:cNvPr id="20" name="Rounded Rectangle 19"/>
              <p:cNvSpPr/>
              <p:nvPr/>
            </p:nvSpPr>
            <p:spPr>
              <a:xfrm>
                <a:off x="5041105" y="4251898"/>
                <a:ext cx="177477" cy="121349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Down Arrow 17"/>
            <p:cNvSpPr/>
            <p:nvPr/>
          </p:nvSpPr>
          <p:spPr>
            <a:xfrm>
              <a:off x="2352342" y="3233767"/>
              <a:ext cx="272711" cy="497859"/>
            </a:xfrm>
            <a:prstGeom prst="downArrow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288475" y="3810132"/>
              <a:ext cx="2644765" cy="1583099"/>
              <a:chOff x="1066801" y="3768567"/>
              <a:chExt cx="2644765" cy="158309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678020" y="5043889"/>
                <a:ext cx="1422325" cy="3077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Burnt locations</a:t>
                </a:r>
                <a:endParaRPr 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6801" y="3768567"/>
                <a:ext cx="2644765" cy="1194820"/>
              </a:xfrm>
              <a:prstGeom prst="rect">
                <a:avLst/>
              </a:prstGeom>
            </p:spPr>
          </p:pic>
          <p:sp>
            <p:nvSpPr>
              <p:cNvPr id="27" name="Rounded Rectangle 26"/>
              <p:cNvSpPr/>
              <p:nvPr/>
            </p:nvSpPr>
            <p:spPr>
              <a:xfrm>
                <a:off x="1695763" y="3954025"/>
                <a:ext cx="1670890" cy="552603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341476" y="5636305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 to NG4 samples is normal</a:t>
            </a:r>
            <a:r>
              <a:rPr lang="en-US" sz="1400" b="1" dirty="0" smtClean="0">
                <a:solidFill>
                  <a:srgbClr val="0000CC"/>
                </a:solidFill>
                <a:latin typeface="Arial" pitchFamily="34" charset="0"/>
                <a:ea typeface="Microsoft JhengHei" panose="020B0604030504040204" pitchFamily="34" charset="-120"/>
                <a:cs typeface="Arial" pitchFamily="34" charset="0"/>
              </a:rPr>
              <a:t>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NG5 sample was burnt at 4 location, so can not further analyze..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Visual Inspection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01700" y="375994"/>
            <a:ext cx="8846065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X-ray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#6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3548" y="913364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Take X-ray 5 locations : U1, U602, U1101, U1001, U801 of 5 NG samples, detail images as below: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893148" y="1258113"/>
          <a:ext cx="8679943" cy="47475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280">
                  <a:extLst>
                    <a:ext uri="{9D8B030D-6E8A-4147-A177-3AD203B41FA5}">
                      <a16:colId xmlns:a16="http://schemas.microsoft.com/office/drawing/2014/main" val="2582412364"/>
                    </a:ext>
                  </a:extLst>
                </a:gridCol>
                <a:gridCol w="7963663">
                  <a:extLst>
                    <a:ext uri="{9D8B030D-6E8A-4147-A177-3AD203B41FA5}">
                      <a16:colId xmlns:a16="http://schemas.microsoft.com/office/drawing/2014/main" val="3790362734"/>
                    </a:ext>
                  </a:extLst>
                </a:gridCol>
              </a:tblGrid>
              <a:tr h="4337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NG#</a:t>
                      </a:r>
                      <a:endParaRPr 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n-lt"/>
                        </a:rPr>
                        <a:t>Image</a:t>
                      </a:r>
                      <a:endParaRPr lang="en-US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54689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75088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68289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76397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31511"/>
                  </a:ext>
                </a:extLst>
              </a:tr>
              <a:tr h="862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NG5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26519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396544" y="1712715"/>
            <a:ext cx="6250989" cy="825193"/>
            <a:chOff x="3396544" y="1712715"/>
            <a:chExt cx="6250989" cy="89581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" name="TextBox 32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TextBox 34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396544" y="2592152"/>
            <a:ext cx="6250989" cy="825193"/>
            <a:chOff x="3396544" y="1712715"/>
            <a:chExt cx="6250989" cy="895819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6" name="TextBox 55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8" name="TextBox 57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396544" y="3458356"/>
            <a:ext cx="6250989" cy="825193"/>
            <a:chOff x="3396544" y="1712715"/>
            <a:chExt cx="6250989" cy="895819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7" name="TextBox 66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9" name="TextBox 68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3396544" y="4337793"/>
            <a:ext cx="6250989" cy="825193"/>
            <a:chOff x="3396544" y="1712715"/>
            <a:chExt cx="6250989" cy="895819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8" name="TextBox 77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0" name="TextBox 79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396544" y="5179289"/>
            <a:ext cx="6250989" cy="825193"/>
            <a:chOff x="3396544" y="1712715"/>
            <a:chExt cx="6250989" cy="895819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544" y="1712715"/>
              <a:ext cx="898580" cy="632404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2482" y="1716496"/>
              <a:ext cx="885415" cy="637710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94678" y="1720032"/>
              <a:ext cx="916409" cy="6341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8083" y="1729121"/>
              <a:ext cx="916409" cy="615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9" name="TextBox 88"/>
            <p:cNvSpPr txBox="1"/>
            <p:nvPr/>
          </p:nvSpPr>
          <p:spPr>
            <a:xfrm>
              <a:off x="8811932" y="235794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41273" y="1720032"/>
              <a:ext cx="1006260" cy="6416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1" name="TextBox 90"/>
            <p:cNvSpPr txBox="1"/>
            <p:nvPr/>
          </p:nvSpPr>
          <p:spPr>
            <a:xfrm>
              <a:off x="7395116" y="2354203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064131" y="2354205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725664" y="2338816"/>
              <a:ext cx="715533" cy="2505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U602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503245" y="2354204"/>
              <a:ext cx="715533" cy="2338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</a:t>
              </a:r>
              <a:endParaRPr 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403489" y="6109071"/>
            <a:ext cx="11321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 No found any abnormality.</a:t>
            </a:r>
          </a:p>
        </p:txBody>
      </p:sp>
    </p:spTree>
    <p:extLst>
      <p:ext uri="{BB962C8B-B14F-4D97-AF65-F5344CB8AC3E}">
        <p14:creationId xmlns:p14="http://schemas.microsoft.com/office/powerpoint/2010/main" val="391051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65562" y="388186"/>
            <a:ext cx="949923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</a:t>
            </a:r>
            <a:endParaRPr lang="en-US" sz="3600" b="1" dirty="0">
              <a:solidFill>
                <a:srgbClr val="002060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289363" y="2983372"/>
            <a:ext cx="1419225" cy="56938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228600" indent="-228600" eaLnBrk="0" hangingPunct="0"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defRPr>
            </a:lvl9pPr>
          </a:lstStyle>
          <a:p>
            <a:pPr marL="0" indent="0">
              <a:spcBef>
                <a:spcPct val="0"/>
              </a:spcBef>
              <a:buSzPct val="45000"/>
              <a:buFontTx/>
              <a:buNone/>
              <a:defRPr/>
            </a:pPr>
            <a:r>
              <a:rPr lang="en-US" altLang="zh-TW" sz="1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1.Auto </a:t>
            </a:r>
            <a:r>
              <a:rPr lang="en-US" altLang="zh-TW" sz="1000" b="0" dirty="0">
                <a:latin typeface="Arial" panose="020B0604020202020204" pitchFamily="34" charset="0"/>
                <a:cs typeface="Arial" panose="020B0604020202020204" pitchFamily="34" charset="0"/>
              </a:rPr>
              <a:t>copy flash by Burning </a:t>
            </a:r>
            <a:r>
              <a:rPr lang="en-US" altLang="zh-TW" sz="1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Tool</a:t>
            </a:r>
          </a:p>
          <a:p>
            <a:pPr marL="0" indent="0">
              <a:spcBef>
                <a:spcPct val="0"/>
              </a:spcBef>
              <a:buSzPct val="45000"/>
              <a:buFontTx/>
              <a:buNone/>
              <a:defRPr/>
            </a:pPr>
            <a:r>
              <a:rPr lang="en-US" altLang="zh-TW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(2’80 s)</a:t>
            </a:r>
            <a:endParaRPr lang="en-US" altLang="zh-TW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1286188" y="2450218"/>
            <a:ext cx="1308100" cy="360448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TW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</a:p>
        </p:txBody>
      </p:sp>
      <p:sp>
        <p:nvSpPr>
          <p:cNvPr id="13" name="Right Arrow 30"/>
          <p:cNvSpPr>
            <a:spLocks noChangeArrowheads="1"/>
          </p:cNvSpPr>
          <p:nvPr/>
        </p:nvSpPr>
        <p:spPr bwMode="auto">
          <a:xfrm>
            <a:off x="2608575" y="2584910"/>
            <a:ext cx="444501" cy="133349"/>
          </a:xfrm>
          <a:prstGeom prst="rightArrow">
            <a:avLst>
              <a:gd name="adj1" fmla="val 50000"/>
              <a:gd name="adj2" fmla="val 49743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own Arrow 31"/>
          <p:cNvSpPr>
            <a:spLocks noChangeArrowheads="1"/>
          </p:cNvSpPr>
          <p:nvPr/>
        </p:nvSpPr>
        <p:spPr bwMode="auto">
          <a:xfrm>
            <a:off x="1873563" y="2859547"/>
            <a:ext cx="133350" cy="11271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Right Arrow 30"/>
          <p:cNvSpPr>
            <a:spLocks noChangeArrowheads="1"/>
          </p:cNvSpPr>
          <p:nvPr/>
        </p:nvSpPr>
        <p:spPr bwMode="auto">
          <a:xfrm>
            <a:off x="4314707" y="2566105"/>
            <a:ext cx="346075" cy="161924"/>
          </a:xfrm>
          <a:prstGeom prst="rightArrow">
            <a:avLst>
              <a:gd name="adj1" fmla="val 50000"/>
              <a:gd name="adj2" fmla="val 49778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3053077" y="2450217"/>
            <a:ext cx="1261630" cy="369974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4660782" y="2426492"/>
            <a:ext cx="1118032" cy="43305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FT1 </a:t>
            </a:r>
          </a:p>
        </p:txBody>
      </p:sp>
      <p:sp>
        <p:nvSpPr>
          <p:cNvPr id="25" name="Right Arrow 30"/>
          <p:cNvSpPr>
            <a:spLocks noChangeArrowheads="1"/>
          </p:cNvSpPr>
          <p:nvPr/>
        </p:nvSpPr>
        <p:spPr bwMode="auto">
          <a:xfrm>
            <a:off x="5808978" y="2556500"/>
            <a:ext cx="307975" cy="157407"/>
          </a:xfrm>
          <a:prstGeom prst="rightArrow">
            <a:avLst>
              <a:gd name="adj1" fmla="val 50000"/>
              <a:gd name="adj2" fmla="val 50696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6124889" y="2423317"/>
            <a:ext cx="1106970" cy="409329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</a:t>
            </a:r>
          </a:p>
        </p:txBody>
      </p:sp>
      <p:sp>
        <p:nvSpPr>
          <p:cNvPr id="61" name="Rectangle 10"/>
          <p:cNvSpPr>
            <a:spLocks noChangeArrowheads="1"/>
          </p:cNvSpPr>
          <p:nvPr/>
        </p:nvSpPr>
        <p:spPr bwMode="auto">
          <a:xfrm>
            <a:off x="7573088" y="2421426"/>
            <a:ext cx="1093061" cy="389241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RC1</a:t>
            </a:r>
          </a:p>
        </p:txBody>
      </p:sp>
      <p:sp>
        <p:nvSpPr>
          <p:cNvPr id="64" name="Right Arrow 30"/>
          <p:cNvSpPr>
            <a:spLocks noChangeArrowheads="1"/>
          </p:cNvSpPr>
          <p:nvPr/>
        </p:nvSpPr>
        <p:spPr bwMode="auto">
          <a:xfrm>
            <a:off x="8674785" y="2539282"/>
            <a:ext cx="279397" cy="174625"/>
          </a:xfrm>
          <a:prstGeom prst="rightArrow">
            <a:avLst>
              <a:gd name="adj1" fmla="val 50000"/>
              <a:gd name="adj2" fmla="val 50153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10"/>
          <p:cNvSpPr>
            <a:spLocks noChangeArrowheads="1"/>
          </p:cNvSpPr>
          <p:nvPr/>
        </p:nvSpPr>
        <p:spPr bwMode="auto">
          <a:xfrm>
            <a:off x="8975169" y="2409884"/>
            <a:ext cx="1082423" cy="400783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44206" y="1016842"/>
            <a:ext cx="11321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.1 Re-test 5 NG samples at all test stations follow normal process.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00450" y="2222959"/>
            <a:ext cx="1766888" cy="137218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891810" y="3687305"/>
            <a:ext cx="3768972" cy="523220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TW"/>
            </a:defPPr>
            <a:lvl1pPr marL="228600" indent="-228600" eaLnBrk="1" hangingPunct="1">
              <a:spcBef>
                <a:spcPct val="50000"/>
              </a:spcBef>
              <a:buFontTx/>
              <a:buAutoNum type="arabicPeriod"/>
              <a:defRPr sz="90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9pPr>
          </a:lstStyle>
          <a:p>
            <a:pPr marL="0" indent="0">
              <a:spcBef>
                <a:spcPts val="0"/>
              </a:spcBef>
              <a:buSzPct val="45000"/>
              <a:buFontTx/>
              <a:buNone/>
              <a:defRPr/>
            </a:pPr>
            <a:r>
              <a:rPr lang="en-US" altLang="zh-CN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NG samples can not boot from first station.</a:t>
            </a:r>
          </a:p>
          <a:p>
            <a:pPr marL="0" indent="0">
              <a:spcBef>
                <a:spcPts val="0"/>
              </a:spcBef>
              <a:buSzPct val="45000"/>
              <a:buFontTx/>
              <a:buNone/>
              <a:defRPr/>
            </a:pPr>
            <a:r>
              <a:rPr lang="en-US" altLang="zh-CN" sz="14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Test station can cover 100% no boot issue</a:t>
            </a:r>
            <a:endParaRPr lang="en-US" altLang="zh-CN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ight Arrow 30"/>
          <p:cNvSpPr>
            <a:spLocks noChangeArrowheads="1"/>
          </p:cNvSpPr>
          <p:nvPr/>
        </p:nvSpPr>
        <p:spPr bwMode="auto">
          <a:xfrm>
            <a:off x="7256477" y="2566105"/>
            <a:ext cx="307975" cy="157407"/>
          </a:xfrm>
          <a:prstGeom prst="rightArrow">
            <a:avLst>
              <a:gd name="adj1" fmla="val 50000"/>
              <a:gd name="adj2" fmla="val 50696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3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8458" y="5179571"/>
            <a:ext cx="11321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+mj-lt"/>
                <a:cs typeface="Arial" panose="020B0604020202020204" pitchFamily="34" charset="0"/>
              </a:rPr>
              <a:t>Result:</a:t>
            </a:r>
          </a:p>
          <a:p>
            <a:pPr marL="401638" lvl="0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NG sample can’t boot at test station.</a:t>
            </a:r>
            <a:endParaRPr lang="en-US" sz="1400" b="1" baseline="30000" dirty="0" smtClean="0">
              <a:solidFill>
                <a:srgbClr val="0000CC"/>
              </a:solidFill>
              <a:latin typeface="Arial" pitchFamily="34" charset="0"/>
              <a:ea typeface="Microsoft JhengHei" panose="020B0604030504040204" pitchFamily="34" charset="-120"/>
              <a:cs typeface="Arial" pitchFamily="34" charset="0"/>
            </a:endParaRPr>
          </a:p>
          <a:p>
            <a:pPr marL="401638" indent="-234950">
              <a:buFont typeface="Wingdings" panose="05000000000000000000" pitchFamily="2" charset="2"/>
              <a:buChar char="ü"/>
              <a:defRPr/>
            </a:pPr>
            <a:r>
              <a:rPr lang="en-US" sz="1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station can cover 100% this issue.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24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14486</TotalTime>
  <Words>792</Words>
  <Application>Microsoft Office PowerPoint</Application>
  <PresentationFormat>Widescreen</PresentationFormat>
  <Paragraphs>227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Microsoft JhengHei</vt:lpstr>
      <vt:lpstr>微软雅黑</vt:lpstr>
      <vt:lpstr>SimSun</vt:lpstr>
      <vt:lpstr>Arial</vt:lpstr>
      <vt:lpstr>DejaVu Sans</vt:lpstr>
      <vt:lpstr>新細明體</vt:lpstr>
      <vt:lpstr>新細明體</vt:lpstr>
      <vt:lpstr>Symbol</vt:lpstr>
      <vt:lpstr>Times New Roman</vt:lpstr>
      <vt:lpstr>Wingdings</vt:lpstr>
      <vt:lpstr>思源黑体 CN Regular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武文邊</cp:lastModifiedBy>
  <cp:revision>731</cp:revision>
  <dcterms:created xsi:type="dcterms:W3CDTF">2022-05-19T09:53:32Z</dcterms:created>
  <dcterms:modified xsi:type="dcterms:W3CDTF">2022-12-29T03:39:30Z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